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7" r:id="rId3"/>
    <p:sldId id="269" r:id="rId4"/>
    <p:sldId id="272" r:id="rId5"/>
    <p:sldId id="273" r:id="rId6"/>
    <p:sldId id="275" r:id="rId7"/>
    <p:sldId id="276" r:id="rId8"/>
    <p:sldId id="277" r:id="rId9"/>
    <p:sldId id="274" r:id="rId10"/>
    <p:sldId id="271" r:id="rId11"/>
    <p:sldId id="270" r:id="rId12"/>
    <p:sldId id="266" r:id="rId13"/>
    <p:sldId id="278"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Eastman Alt Pack Bold" panose="020B0604020202020204" charset="0"/>
      <p:regular r:id="rId19"/>
    </p:embeddedFont>
    <p:embeddedFont>
      <p:font typeface="Quicksand Medium"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2800" b="1" dirty="0">
              <a:latin typeface="+mn-lt"/>
            </a:rPr>
            <a:t>Data Integration</a:t>
          </a:r>
        </a:p>
      </dgm:t>
    </dgm:pt>
    <dgm:pt modelId="{FCE8068D-7E50-4749-A8D0-ADEDAC5637B3}" type="parTrans" cxnId="{42EE41D1-3C16-4937-BB38-B076896C09A0}">
      <dgm:prSet/>
      <dgm:spPr/>
      <dgm:t>
        <a:bodyPr/>
        <a:lstStyle/>
        <a:p>
          <a:endParaRPr lang="en-US" sz="2800" b="1">
            <a:latin typeface="+mn-lt"/>
          </a:endParaRPr>
        </a:p>
      </dgm:t>
    </dgm:pt>
    <dgm:pt modelId="{DCC444A4-F20A-48F5-A61E-47BFFF185A57}" type="sibTrans" cxnId="{42EE41D1-3C16-4937-BB38-B076896C09A0}">
      <dgm:prSet/>
      <dgm:spPr/>
      <dgm:t>
        <a:bodyPr/>
        <a:lstStyle/>
        <a:p>
          <a:endParaRPr lang="en-US" sz="2800" b="1">
            <a:latin typeface="+mn-lt"/>
          </a:endParaRPr>
        </a:p>
      </dgm:t>
    </dgm:pt>
    <dgm:pt modelId="{B54C8F6C-BE1E-4EAB-B7A0-48DE01FFAA36}">
      <dgm:prSet phldrT="[Text]" custT="1"/>
      <dgm:spPr/>
      <dgm:t>
        <a:bodyPr/>
        <a:lstStyle/>
        <a:p>
          <a:pPr>
            <a:buFont typeface="Symbol" panose="05050102010706020507" pitchFamily="18" charset="2"/>
            <a:buChar char=""/>
          </a:pPr>
          <a:r>
            <a:rPr lang="en-US" sz="2800" b="1" i="0" dirty="0">
              <a:solidFill>
                <a:schemeClr val="bg1"/>
              </a:solidFill>
            </a:rPr>
            <a:t>There is multiple data sources, we agreed on using 2; NOAA Space Weather Prediction Center: Real Time Solar Wind, and the experimental data repository that contains data for the past 6 years</a:t>
          </a:r>
          <a:endParaRPr lang="en-US" sz="2800" b="1" dirty="0">
            <a:solidFill>
              <a:schemeClr val="bg1"/>
            </a:solidFill>
            <a:latin typeface="+mn-lt"/>
          </a:endParaRPr>
        </a:p>
      </dgm:t>
    </dgm:pt>
    <dgm:pt modelId="{8DE7CD45-B7C0-432E-B819-6A7D97E31315}" type="parTrans" cxnId="{770CA1CC-3DDD-451E-AE83-A71CA570260C}">
      <dgm:prSet/>
      <dgm:spPr/>
      <dgm:t>
        <a:bodyPr/>
        <a:lstStyle/>
        <a:p>
          <a:endParaRPr lang="en-US" sz="2800" b="1">
            <a:latin typeface="+mn-lt"/>
          </a:endParaRPr>
        </a:p>
      </dgm:t>
    </dgm:pt>
    <dgm:pt modelId="{C33B8BEF-A818-4A2F-A99A-E2B29895E184}" type="sibTrans" cxnId="{770CA1CC-3DDD-451E-AE83-A71CA570260C}">
      <dgm:prSet/>
      <dgm:spPr/>
      <dgm:t>
        <a:bodyPr/>
        <a:lstStyle/>
        <a:p>
          <a:endParaRPr lang="en-US" sz="2800" b="1">
            <a:latin typeface="+mn-lt"/>
          </a:endParaRPr>
        </a:p>
      </dgm:t>
    </dgm:pt>
    <dgm:pt modelId="{A4C0B4E4-70AD-4901-9E3F-7EA25DD6DAA1}">
      <dgm:prSet phldrT="[Text]" custT="1"/>
      <dgm:spPr/>
      <dgm:t>
        <a:bodyPr/>
        <a:lstStyle/>
        <a:p>
          <a:pPr>
            <a:buFont typeface="Symbol" panose="05050102010706020507" pitchFamily="18" charset="2"/>
            <a:buChar char=""/>
          </a:pPr>
          <a:r>
            <a:rPr lang="en-US" sz="2800" b="1" dirty="0">
              <a:solidFill>
                <a:schemeClr val="bg1"/>
              </a:solidFill>
              <a:latin typeface="+mn-lt"/>
            </a:rPr>
            <a:t>The analysis of time series patterns in the previous mentioned 2 datasets </a:t>
          </a:r>
        </a:p>
      </dgm:t>
    </dgm:pt>
    <dgm:pt modelId="{701D9033-BAD3-4299-933F-A47AFDC2ECD0}" type="parTrans" cxnId="{5E74CB62-E52E-4CEE-8AA1-9812BFC0D67E}">
      <dgm:prSet/>
      <dgm:spPr/>
      <dgm:t>
        <a:bodyPr/>
        <a:lstStyle/>
        <a:p>
          <a:endParaRPr lang="en-US" sz="2800" b="1">
            <a:latin typeface="+mn-lt"/>
          </a:endParaRPr>
        </a:p>
      </dgm:t>
    </dgm:pt>
    <dgm:pt modelId="{657DB10D-2517-48AA-B970-6D815DBD4123}" type="sibTrans" cxnId="{5E74CB62-E52E-4CEE-8AA1-9812BFC0D67E}">
      <dgm:prSet/>
      <dgm:spPr/>
      <dgm:t>
        <a:bodyPr/>
        <a:lstStyle/>
        <a:p>
          <a:endParaRPr lang="en-US" sz="2800" b="1">
            <a:latin typeface="+mn-lt"/>
          </a:endParaRPr>
        </a:p>
      </dgm:t>
    </dgm:pt>
    <dgm:pt modelId="{87BF7896-20EA-4E8F-B6F4-A34EC5C9CB50}">
      <dgm:prSet phldrT="[Text]" custT="1"/>
      <dgm:spPr/>
      <dgm:t>
        <a:bodyPr/>
        <a:lstStyle/>
        <a:p>
          <a:r>
            <a:rPr lang="en-US" sz="2800" b="1" dirty="0">
              <a:latin typeface="+mn-lt"/>
            </a:rPr>
            <a:t>Preprocessing</a:t>
          </a:r>
        </a:p>
      </dgm:t>
    </dgm:pt>
    <dgm:pt modelId="{05E47BA5-F724-4AEE-9B5B-401F18E028E6}" type="parTrans" cxnId="{92330C11-C197-4512-BDA4-8D8A69AF7D1C}">
      <dgm:prSet/>
      <dgm:spPr/>
      <dgm:t>
        <a:bodyPr/>
        <a:lstStyle/>
        <a:p>
          <a:endParaRPr lang="en-US" sz="2800" b="1">
            <a:latin typeface="+mn-lt"/>
          </a:endParaRPr>
        </a:p>
      </dgm:t>
    </dgm:pt>
    <dgm:pt modelId="{D63CE73E-35DE-48C3-8753-7648BC953C0D}" type="sibTrans" cxnId="{92330C11-C197-4512-BDA4-8D8A69AF7D1C}">
      <dgm:prSet/>
      <dgm:spPr/>
      <dgm:t>
        <a:bodyPr/>
        <a:lstStyle/>
        <a:p>
          <a:endParaRPr lang="en-US" sz="2800" b="1">
            <a:latin typeface="+mn-lt"/>
          </a:endParaRPr>
        </a:p>
      </dgm:t>
    </dgm:pt>
    <dgm:pt modelId="{43CBB0A2-9D75-4264-8A30-3E8974B40658}">
      <dgm:prSet phldrT="[Text]" custT="1"/>
      <dgm:spPr/>
      <dgm:t>
        <a:bodyPr/>
        <a:lstStyle/>
        <a:p>
          <a:pPr>
            <a:buFont typeface="Symbol" panose="05050102010706020507" pitchFamily="18" charset="2"/>
            <a:buNone/>
          </a:pPr>
          <a:r>
            <a:rPr lang="en-US" sz="2800" b="1" dirty="0">
              <a:solidFill>
                <a:schemeClr val="bg1"/>
              </a:solidFill>
              <a:latin typeface="+mn-lt"/>
            </a:rPr>
            <a:t>Feature extraction, feature engineering and imputing null values in the data</a:t>
          </a:r>
        </a:p>
      </dgm:t>
    </dgm:pt>
    <dgm:pt modelId="{F806E590-5F8E-48A1-96AC-9E738290D2ED}" type="parTrans" cxnId="{4D2DF581-8128-4440-9E51-29109DC6ED52}">
      <dgm:prSet/>
      <dgm:spPr/>
      <dgm:t>
        <a:bodyPr/>
        <a:lstStyle/>
        <a:p>
          <a:endParaRPr lang="en-US" sz="2800" b="1">
            <a:latin typeface="+mn-lt"/>
          </a:endParaRPr>
        </a:p>
      </dgm:t>
    </dgm:pt>
    <dgm:pt modelId="{20F77EFB-335C-4BC3-AD95-8421EDF343E6}" type="sibTrans" cxnId="{4D2DF581-8128-4440-9E51-29109DC6ED52}">
      <dgm:prSet/>
      <dgm:spPr/>
      <dgm:t>
        <a:bodyPr/>
        <a:lstStyle/>
        <a:p>
          <a:endParaRPr lang="en-US" sz="2800" b="1">
            <a:latin typeface="+mn-lt"/>
          </a:endParaRPr>
        </a:p>
      </dgm:t>
    </dgm:pt>
    <dgm:pt modelId="{AC76BE15-3E8A-498B-91BD-CF772C26B6F1}">
      <dgm:prSet phldrT="[Text]" custT="1"/>
      <dgm:spPr/>
      <dgm:t>
        <a:bodyPr/>
        <a:lstStyle/>
        <a:p>
          <a:pPr>
            <a:buFont typeface="Symbol" panose="05050102010706020507" pitchFamily="18" charset="2"/>
            <a:buChar char=""/>
          </a:pPr>
          <a:r>
            <a:rPr lang="en-US" sz="2700" b="1" dirty="0">
              <a:latin typeface="+mn-lt"/>
            </a:rPr>
            <a:t>Web Interface Design</a:t>
          </a:r>
        </a:p>
      </dgm:t>
    </dgm:pt>
    <dgm:pt modelId="{00CCB400-064A-4EF5-9806-9534D9AC69AD}" type="parTrans" cxnId="{140A4778-8248-44DE-B78A-23C578A77D7E}">
      <dgm:prSet/>
      <dgm:spPr/>
      <dgm:t>
        <a:bodyPr/>
        <a:lstStyle/>
        <a:p>
          <a:endParaRPr lang="en-US" sz="2800" b="1"/>
        </a:p>
      </dgm:t>
    </dgm:pt>
    <dgm:pt modelId="{662A3D6E-7238-444F-BC0B-C7A4321261DB}" type="sibTrans" cxnId="{140A4778-8248-44DE-B78A-23C578A77D7E}">
      <dgm:prSet/>
      <dgm:spPr/>
      <dgm:t>
        <a:bodyPr/>
        <a:lstStyle/>
        <a:p>
          <a:endParaRPr lang="en-US" sz="2800" b="1"/>
        </a:p>
      </dgm:t>
    </dgm:pt>
    <dgm:pt modelId="{73820394-2159-4075-9E6F-217263B07F8B}">
      <dgm:prSet phldrT="[Text]" custT="1"/>
      <dgm:spPr/>
      <dgm:t>
        <a:bodyPr/>
        <a:lstStyle/>
        <a:p>
          <a:pPr>
            <a:buFont typeface="Symbol" panose="05050102010706020507" pitchFamily="18" charset="2"/>
            <a:buChar char=""/>
          </a:pPr>
          <a:r>
            <a:rPr lang="en-US" sz="2800" b="1" i="0" dirty="0">
              <a:solidFill>
                <a:schemeClr val="bg1"/>
              </a:solidFill>
            </a:rPr>
            <a:t>Using the selected model for real-time prediction in a publicly available web interface</a:t>
          </a:r>
          <a:endParaRPr lang="en-US" sz="2800" b="1" dirty="0">
            <a:solidFill>
              <a:schemeClr val="bg1"/>
            </a:solidFill>
            <a:latin typeface="+mn-lt"/>
          </a:endParaRPr>
        </a:p>
      </dgm:t>
    </dgm:pt>
    <dgm:pt modelId="{A861A835-3A0D-4B09-8870-87D7FDC7B27F}" type="parTrans" cxnId="{19CF03A0-47BE-4ABD-A62C-A27E16D6C5A3}">
      <dgm:prSet/>
      <dgm:spPr/>
      <dgm:t>
        <a:bodyPr/>
        <a:lstStyle/>
        <a:p>
          <a:endParaRPr lang="en-US" sz="2800" b="1"/>
        </a:p>
      </dgm:t>
    </dgm:pt>
    <dgm:pt modelId="{D383A36B-470D-499F-AE13-85A6B2495524}" type="sibTrans" cxnId="{19CF03A0-47BE-4ABD-A62C-A27E16D6C5A3}">
      <dgm:prSet/>
      <dgm:spPr/>
      <dgm:t>
        <a:bodyPr/>
        <a:lstStyle/>
        <a:p>
          <a:endParaRPr lang="en-US" sz="2800" b="1"/>
        </a:p>
      </dgm:t>
    </dgm:pt>
    <dgm:pt modelId="{C032D242-8D23-4EEC-A10A-7B0691E5A409}">
      <dgm:prSet phldrT="[Text]" custT="1"/>
      <dgm:spPr/>
      <dgm:t>
        <a:bodyPr/>
        <a:lstStyle/>
        <a:p>
          <a:pPr>
            <a:buFont typeface="Symbol" panose="05050102010706020507" pitchFamily="18" charset="2"/>
            <a:buChar char=""/>
          </a:pPr>
          <a:r>
            <a:rPr lang="en-US" sz="2800" b="1" i="0" dirty="0">
              <a:solidFill>
                <a:schemeClr val="bg1"/>
              </a:solidFill>
            </a:rPr>
            <a:t>Experimentation using 3 time series models: ARIMA, LSTMs, and Transformers </a:t>
          </a:r>
          <a:endParaRPr lang="en-US" sz="2800" b="1" dirty="0">
            <a:solidFill>
              <a:schemeClr val="bg1"/>
            </a:solidFill>
            <a:latin typeface="+mn-lt"/>
          </a:endParaRPr>
        </a:p>
      </dgm:t>
    </dgm:pt>
    <dgm:pt modelId="{167DA838-BF1F-42A4-81E8-806F40795A14}" type="parTrans" cxnId="{D9403C73-FB83-47D6-85AE-067D49ED63F2}">
      <dgm:prSet/>
      <dgm:spPr/>
      <dgm:t>
        <a:bodyPr/>
        <a:lstStyle/>
        <a:p>
          <a:endParaRPr lang="en-US" sz="2800" b="1"/>
        </a:p>
      </dgm:t>
    </dgm:pt>
    <dgm:pt modelId="{7EFA60CA-572D-434D-B452-A4ACBAEB4D2C}" type="sibTrans" cxnId="{D9403C73-FB83-47D6-85AE-067D49ED63F2}">
      <dgm:prSet/>
      <dgm:spPr/>
      <dgm:t>
        <a:bodyPr/>
        <a:lstStyle/>
        <a:p>
          <a:endParaRPr lang="en-US" sz="2800" b="1"/>
        </a:p>
      </dgm:t>
    </dgm:pt>
    <dgm:pt modelId="{E4033A39-DCC4-4038-9562-AEDDBBB37A99}">
      <dgm:prSet phldrT="[Text]" custT="1"/>
      <dgm:spPr/>
      <dgm:t>
        <a:bodyPr/>
        <a:lstStyle/>
        <a:p>
          <a:r>
            <a:rPr lang="en-US" sz="2800" b="1" dirty="0">
              <a:solidFill>
                <a:schemeClr val="bg1"/>
              </a:solidFill>
              <a:latin typeface="+mn-lt"/>
            </a:rPr>
            <a:t>Data Analysis</a:t>
          </a:r>
        </a:p>
      </dgm:t>
    </dgm:pt>
    <dgm:pt modelId="{80AB0E5B-0C58-465D-A545-5B21133D2849}" type="sibTrans" cxnId="{32EF2862-2950-4DF8-BEA8-CD19460CCA31}">
      <dgm:prSet/>
      <dgm:spPr/>
      <dgm:t>
        <a:bodyPr/>
        <a:lstStyle/>
        <a:p>
          <a:endParaRPr lang="en-US" sz="2800" b="1">
            <a:latin typeface="+mn-lt"/>
          </a:endParaRPr>
        </a:p>
      </dgm:t>
    </dgm:pt>
    <dgm:pt modelId="{048EEAE6-78BA-4B00-B7BB-9C22DBB1E8F4}" type="parTrans" cxnId="{32EF2862-2950-4DF8-BEA8-CD19460CCA31}">
      <dgm:prSet/>
      <dgm:spPr/>
      <dgm:t>
        <a:bodyPr/>
        <a:lstStyle/>
        <a:p>
          <a:endParaRPr lang="en-US" sz="2800" b="1">
            <a:latin typeface="+mn-lt"/>
          </a:endParaRPr>
        </a:p>
      </dgm:t>
    </dgm:pt>
    <dgm:pt modelId="{3DE6FF16-CA4D-4D34-ABEB-8BE6A40B5E52}">
      <dgm:prSet phldrT="[Text]" custT="1"/>
      <dgm:spPr/>
      <dgm:t>
        <a:bodyPr/>
        <a:lstStyle/>
        <a:p>
          <a:pPr>
            <a:buFont typeface="Symbol" panose="05050102010706020507" pitchFamily="18" charset="2"/>
            <a:buChar char=""/>
          </a:pPr>
          <a:r>
            <a:rPr lang="en-US" sz="2800" b="1" dirty="0">
              <a:latin typeface="+mn-lt"/>
            </a:rPr>
            <a:t>Modeling</a:t>
          </a:r>
        </a:p>
      </dgm:t>
    </dgm:pt>
    <dgm:pt modelId="{986162A7-6F89-4679-B40E-33A17DA21B73}" type="sibTrans" cxnId="{636DE8C5-F706-4BA5-855F-85FD2239E2BE}">
      <dgm:prSet/>
      <dgm:spPr/>
      <dgm:t>
        <a:bodyPr/>
        <a:lstStyle/>
        <a:p>
          <a:endParaRPr lang="en-US" sz="2800" b="1"/>
        </a:p>
      </dgm:t>
    </dgm:pt>
    <dgm:pt modelId="{DA9CCCCB-8206-4757-82C8-F885E9D238B5}" type="parTrans" cxnId="{636DE8C5-F706-4BA5-855F-85FD2239E2BE}">
      <dgm:prSet/>
      <dgm:spPr/>
      <dgm:t>
        <a:bodyPr/>
        <a:lstStyle/>
        <a:p>
          <a:endParaRPr lang="en-US" sz="2800" b="1"/>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2075674" y="1900896"/>
          <a:ext cx="668813" cy="2886343"/>
        </a:xfrm>
        <a:prstGeom prst="round2Same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1">
          <a:noAutofit/>
        </a:bodyPr>
        <a:lstStyle/>
        <a:p>
          <a:pPr marL="0" lvl="0" indent="0" algn="ctr" defTabSz="1244600">
            <a:lnSpc>
              <a:spcPct val="90000"/>
            </a:lnSpc>
            <a:spcBef>
              <a:spcPct val="0"/>
            </a:spcBef>
            <a:spcAft>
              <a:spcPct val="35000"/>
            </a:spcAft>
            <a:buNone/>
          </a:pPr>
          <a:r>
            <a:rPr lang="en-US" sz="2800" b="1" kern="1200" dirty="0">
              <a:latin typeface="+mn-lt"/>
            </a:rPr>
            <a:t>Data Integration</a:t>
          </a:r>
        </a:p>
      </dsp:txBody>
      <dsp:txXfrm rot="5400000">
        <a:off x="999559" y="3042310"/>
        <a:ext cx="2853694" cy="603515"/>
      </dsp:txXfrm>
    </dsp:sp>
    <dsp:sp modelId="{45A02F84-C6CB-43F5-AEE4-3EA66C2BD25F}">
      <dsp:nvSpPr>
        <dsp:cNvPr id="0" name=""/>
        <dsp:cNvSpPr/>
      </dsp:nvSpPr>
      <dsp:spPr>
        <a:xfrm>
          <a:off x="4794" y="0"/>
          <a:ext cx="4810572" cy="2340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213360" numCol="1" spcCol="1270" anchor="b" anchorCtr="1">
          <a:noAutofit/>
        </a:bodyPr>
        <a:lstStyle/>
        <a:p>
          <a:pPr marL="0" lvl="0" indent="0" algn="ctr" defTabSz="1244600">
            <a:lnSpc>
              <a:spcPct val="90000"/>
            </a:lnSpc>
            <a:spcBef>
              <a:spcPct val="0"/>
            </a:spcBef>
            <a:spcAft>
              <a:spcPct val="35000"/>
            </a:spcAft>
            <a:buFont typeface="Symbol" panose="05050102010706020507" pitchFamily="18" charset="2"/>
            <a:buNone/>
          </a:pPr>
          <a:r>
            <a:rPr lang="en-US" sz="2800" b="1" i="0" kern="1200" dirty="0">
              <a:solidFill>
                <a:schemeClr val="bg1"/>
              </a:solidFill>
            </a:rPr>
            <a:t>There is multiple data sources, we agreed on using 2; NOAA Space Weather Prediction Center: Real Time Solar Wind, and the experimental data repository that contains data for the past 6 years</a:t>
          </a:r>
          <a:endParaRPr lang="en-US" sz="2800" b="1" kern="1200" dirty="0">
            <a:solidFill>
              <a:schemeClr val="bg1"/>
            </a:solidFill>
            <a:latin typeface="+mn-lt"/>
          </a:endParaRPr>
        </a:p>
      </dsp:txBody>
      <dsp:txXfrm>
        <a:off x="4794" y="0"/>
        <a:ext cx="4810572" cy="2340847"/>
      </dsp:txXfrm>
    </dsp:sp>
    <dsp:sp modelId="{6BA46904-CB7C-4538-BD49-D3891EF19552}">
      <dsp:nvSpPr>
        <dsp:cNvPr id="0" name=""/>
        <dsp:cNvSpPr/>
      </dsp:nvSpPr>
      <dsp:spPr>
        <a:xfrm>
          <a:off x="2410081" y="2474610"/>
          <a:ext cx="0" cy="535050"/>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2343199" y="2340847"/>
          <a:ext cx="133762" cy="133762"/>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3853252" y="3009661"/>
          <a:ext cx="2886343" cy="668813"/>
        </a:xfrm>
        <a:prstGeom prst="rect">
          <a:avLst/>
        </a:prstGeom>
        <a:solidFill>
          <a:schemeClr val="accent5">
            <a:hueOff val="-2483469"/>
            <a:satOff val="9953"/>
            <a:lumOff val="2157"/>
            <a:alphaOff val="0"/>
          </a:schemeClr>
        </a:solidFill>
        <a:ln w="25400" cap="flat" cmpd="sng" algn="ctr">
          <a:solidFill>
            <a:schemeClr val="accent5">
              <a:hueOff val="-2483469"/>
              <a:satOff val="9953"/>
              <a:lumOff val="215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1">
          <a:noAutofit/>
        </a:bodyPr>
        <a:lstStyle/>
        <a:p>
          <a:pPr marL="0" lvl="0" indent="0" algn="ctr" defTabSz="1244600">
            <a:lnSpc>
              <a:spcPct val="90000"/>
            </a:lnSpc>
            <a:spcBef>
              <a:spcPct val="0"/>
            </a:spcBef>
            <a:spcAft>
              <a:spcPct val="35000"/>
            </a:spcAft>
            <a:buNone/>
          </a:pPr>
          <a:r>
            <a:rPr lang="en-US" sz="2800" b="1" kern="1200" dirty="0">
              <a:solidFill>
                <a:schemeClr val="bg1"/>
              </a:solidFill>
              <a:latin typeface="+mn-lt"/>
            </a:rPr>
            <a:t>Data Analysis</a:t>
          </a:r>
        </a:p>
      </dsp:txBody>
      <dsp:txXfrm>
        <a:off x="3853252" y="3009661"/>
        <a:ext cx="2886343" cy="668813"/>
      </dsp:txXfrm>
    </dsp:sp>
    <dsp:sp modelId="{FEBD3C2A-A340-470A-A475-AE614EA07678}">
      <dsp:nvSpPr>
        <dsp:cNvPr id="0" name=""/>
        <dsp:cNvSpPr/>
      </dsp:nvSpPr>
      <dsp:spPr>
        <a:xfrm>
          <a:off x="2891138" y="4347289"/>
          <a:ext cx="4810572" cy="2340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3360" rIns="0" bIns="0" numCol="1" spcCol="1270" anchor="t" anchorCtr="1">
          <a:noAutofit/>
        </a:bodyPr>
        <a:lstStyle/>
        <a:p>
          <a:pPr marL="0" lvl="0" indent="0" algn="ctr" defTabSz="1244600">
            <a:lnSpc>
              <a:spcPct val="90000"/>
            </a:lnSpc>
            <a:spcBef>
              <a:spcPct val="0"/>
            </a:spcBef>
            <a:spcAft>
              <a:spcPct val="35000"/>
            </a:spcAft>
            <a:buFont typeface="Symbol" panose="05050102010706020507" pitchFamily="18" charset="2"/>
            <a:buNone/>
          </a:pPr>
          <a:r>
            <a:rPr lang="en-US" sz="2800" b="1" kern="1200" dirty="0">
              <a:solidFill>
                <a:schemeClr val="bg1"/>
              </a:solidFill>
              <a:latin typeface="+mn-lt"/>
            </a:rPr>
            <a:t>The analysis of time series patterns in the previous mentioned 2 datasets </a:t>
          </a:r>
        </a:p>
      </dsp:txBody>
      <dsp:txXfrm>
        <a:off x="2891138" y="4347289"/>
        <a:ext cx="4810572" cy="2340847"/>
      </dsp:txXfrm>
    </dsp:sp>
    <dsp:sp modelId="{080474C8-0FEA-4FD1-97F1-0978CFB4A37F}">
      <dsp:nvSpPr>
        <dsp:cNvPr id="0" name=""/>
        <dsp:cNvSpPr/>
      </dsp:nvSpPr>
      <dsp:spPr>
        <a:xfrm>
          <a:off x="5296424" y="3678475"/>
          <a:ext cx="0" cy="535050"/>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5229543" y="4213526"/>
          <a:ext cx="133762" cy="133762"/>
        </a:xfrm>
        <a:prstGeom prst="ellipse">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6739596" y="3009661"/>
          <a:ext cx="2886343" cy="668813"/>
        </a:xfrm>
        <a:prstGeom prst="rect">
          <a:avLst/>
        </a:prstGeom>
        <a:solidFill>
          <a:schemeClr val="accent5">
            <a:hueOff val="-4966938"/>
            <a:satOff val="19906"/>
            <a:lumOff val="4314"/>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1">
          <a:noAutofit/>
        </a:bodyPr>
        <a:lstStyle/>
        <a:p>
          <a:pPr marL="0" lvl="0" indent="0" algn="ctr" defTabSz="1244600">
            <a:lnSpc>
              <a:spcPct val="90000"/>
            </a:lnSpc>
            <a:spcBef>
              <a:spcPct val="0"/>
            </a:spcBef>
            <a:spcAft>
              <a:spcPct val="35000"/>
            </a:spcAft>
            <a:buNone/>
          </a:pPr>
          <a:r>
            <a:rPr lang="en-US" sz="2800" b="1" kern="1200" dirty="0">
              <a:latin typeface="+mn-lt"/>
            </a:rPr>
            <a:t>Preprocessing</a:t>
          </a:r>
        </a:p>
      </dsp:txBody>
      <dsp:txXfrm>
        <a:off x="6739596" y="3009661"/>
        <a:ext cx="2886343" cy="668813"/>
      </dsp:txXfrm>
    </dsp:sp>
    <dsp:sp modelId="{80CDBBF8-C6B4-4166-87C1-DC9120CC7586}">
      <dsp:nvSpPr>
        <dsp:cNvPr id="0" name=""/>
        <dsp:cNvSpPr/>
      </dsp:nvSpPr>
      <dsp:spPr>
        <a:xfrm>
          <a:off x="5777482" y="0"/>
          <a:ext cx="4810572" cy="2340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213360" numCol="1" spcCol="1270" anchor="b" anchorCtr="1">
          <a:noAutofit/>
        </a:bodyPr>
        <a:lstStyle/>
        <a:p>
          <a:pPr marL="0" lvl="0" indent="0" algn="ctr" defTabSz="1244600">
            <a:lnSpc>
              <a:spcPct val="90000"/>
            </a:lnSpc>
            <a:spcBef>
              <a:spcPct val="0"/>
            </a:spcBef>
            <a:spcAft>
              <a:spcPct val="35000"/>
            </a:spcAft>
            <a:buFont typeface="Symbol" panose="05050102010706020507" pitchFamily="18" charset="2"/>
            <a:buNone/>
          </a:pPr>
          <a:r>
            <a:rPr lang="en-US" sz="2800" b="1" kern="1200" dirty="0">
              <a:solidFill>
                <a:schemeClr val="bg1"/>
              </a:solidFill>
              <a:latin typeface="+mn-lt"/>
            </a:rPr>
            <a:t>Feature extraction, feature engineering and imputing null values in the data</a:t>
          </a:r>
        </a:p>
      </dsp:txBody>
      <dsp:txXfrm>
        <a:off x="5777482" y="0"/>
        <a:ext cx="4810572" cy="2340847"/>
      </dsp:txXfrm>
    </dsp:sp>
    <dsp:sp modelId="{89759DE5-9F8A-470E-A6D8-F13BB4DEE93D}">
      <dsp:nvSpPr>
        <dsp:cNvPr id="0" name=""/>
        <dsp:cNvSpPr/>
      </dsp:nvSpPr>
      <dsp:spPr>
        <a:xfrm>
          <a:off x="8182768" y="2474610"/>
          <a:ext cx="0" cy="535050"/>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8115887" y="2340847"/>
          <a:ext cx="133762" cy="133762"/>
        </a:xfrm>
        <a:prstGeom prst="ellipse">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9625940" y="3009661"/>
          <a:ext cx="2886343" cy="668813"/>
        </a:xfrm>
        <a:prstGeom prst="rect">
          <a:avLst/>
        </a:prstGeom>
        <a:solidFill>
          <a:schemeClr val="accent5">
            <a:hueOff val="-7450407"/>
            <a:satOff val="29858"/>
            <a:lumOff val="6471"/>
            <a:alphaOff val="0"/>
          </a:schemeClr>
        </a:solidFill>
        <a:ln w="25400" cap="flat" cmpd="sng" algn="ctr">
          <a:solidFill>
            <a:schemeClr val="accent5">
              <a:hueOff val="-7450407"/>
              <a:satOff val="29858"/>
              <a:lumOff val="64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1">
          <a:noAutofit/>
        </a:bodyPr>
        <a:lstStyle/>
        <a:p>
          <a:pPr marL="0" lvl="0" indent="0" algn="ctr" defTabSz="1244600">
            <a:lnSpc>
              <a:spcPct val="90000"/>
            </a:lnSpc>
            <a:spcBef>
              <a:spcPct val="0"/>
            </a:spcBef>
            <a:spcAft>
              <a:spcPct val="35000"/>
            </a:spcAft>
            <a:buFont typeface="Symbol" panose="05050102010706020507" pitchFamily="18" charset="2"/>
            <a:buNone/>
          </a:pPr>
          <a:r>
            <a:rPr lang="en-US" sz="2800" b="1" kern="1200" dirty="0">
              <a:latin typeface="+mn-lt"/>
            </a:rPr>
            <a:t>Modeling</a:t>
          </a:r>
        </a:p>
      </dsp:txBody>
      <dsp:txXfrm>
        <a:off x="9625940" y="3009661"/>
        <a:ext cx="2886343" cy="668813"/>
      </dsp:txXfrm>
    </dsp:sp>
    <dsp:sp modelId="{1BB5FD64-47F9-47A3-911F-535BFE17A3B9}">
      <dsp:nvSpPr>
        <dsp:cNvPr id="0" name=""/>
        <dsp:cNvSpPr/>
      </dsp:nvSpPr>
      <dsp:spPr>
        <a:xfrm>
          <a:off x="8663825" y="4347289"/>
          <a:ext cx="4810572" cy="2340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3360" rIns="0" bIns="0" numCol="1" spcCol="1270" anchor="t" anchorCtr="1">
          <a:noAutofit/>
        </a:bodyPr>
        <a:lstStyle/>
        <a:p>
          <a:pPr marL="0" lvl="0" indent="0" algn="ctr" defTabSz="1244600">
            <a:lnSpc>
              <a:spcPct val="90000"/>
            </a:lnSpc>
            <a:spcBef>
              <a:spcPct val="0"/>
            </a:spcBef>
            <a:spcAft>
              <a:spcPct val="35000"/>
            </a:spcAft>
            <a:buFont typeface="Symbol" panose="05050102010706020507" pitchFamily="18" charset="2"/>
            <a:buNone/>
          </a:pPr>
          <a:r>
            <a:rPr lang="en-US" sz="2800" b="1" i="0" kern="1200" dirty="0">
              <a:solidFill>
                <a:schemeClr val="bg1"/>
              </a:solidFill>
            </a:rPr>
            <a:t>Experimentation using 3 time series models: ARIMA, LSTMs, and Transformers </a:t>
          </a:r>
          <a:endParaRPr lang="en-US" sz="2800" b="1" kern="1200" dirty="0">
            <a:solidFill>
              <a:schemeClr val="bg1"/>
            </a:solidFill>
            <a:latin typeface="+mn-lt"/>
          </a:endParaRPr>
        </a:p>
      </dsp:txBody>
      <dsp:txXfrm>
        <a:off x="8663825" y="4347289"/>
        <a:ext cx="4810572" cy="2340847"/>
      </dsp:txXfrm>
    </dsp:sp>
    <dsp:sp modelId="{FE9B27EB-7AC7-485A-9A55-41E8118F9EAF}">
      <dsp:nvSpPr>
        <dsp:cNvPr id="0" name=""/>
        <dsp:cNvSpPr/>
      </dsp:nvSpPr>
      <dsp:spPr>
        <a:xfrm>
          <a:off x="11069112" y="3678475"/>
          <a:ext cx="0" cy="535050"/>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11002230" y="4213526"/>
          <a:ext cx="133762" cy="133762"/>
        </a:xfrm>
        <a:prstGeom prst="ellipse">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13621049" y="1900896"/>
          <a:ext cx="668813" cy="2886343"/>
        </a:xfrm>
        <a:prstGeom prst="round2SameRect">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1">
          <a:noAutofit/>
        </a:bodyPr>
        <a:lstStyle/>
        <a:p>
          <a:pPr marL="0" lvl="0" indent="0" algn="ctr" defTabSz="1200150">
            <a:lnSpc>
              <a:spcPct val="90000"/>
            </a:lnSpc>
            <a:spcBef>
              <a:spcPct val="0"/>
            </a:spcBef>
            <a:spcAft>
              <a:spcPct val="35000"/>
            </a:spcAft>
            <a:buFont typeface="Symbol" panose="05050102010706020507" pitchFamily="18" charset="2"/>
            <a:buNone/>
          </a:pPr>
          <a:r>
            <a:rPr lang="en-US" sz="2700" b="1" kern="1200" dirty="0">
              <a:latin typeface="+mn-lt"/>
            </a:rPr>
            <a:t>Web Interface Design</a:t>
          </a:r>
        </a:p>
      </dsp:txBody>
      <dsp:txXfrm rot="-5400000">
        <a:off x="12512285" y="3042310"/>
        <a:ext cx="2853694" cy="603515"/>
      </dsp:txXfrm>
    </dsp:sp>
    <dsp:sp modelId="{1FA3C236-5719-4A33-A6BB-80FA85F940E3}">
      <dsp:nvSpPr>
        <dsp:cNvPr id="0" name=""/>
        <dsp:cNvSpPr/>
      </dsp:nvSpPr>
      <dsp:spPr>
        <a:xfrm>
          <a:off x="11550169" y="0"/>
          <a:ext cx="4810572" cy="2340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213360" numCol="1" spcCol="1270" anchor="b" anchorCtr="1">
          <a:noAutofit/>
        </a:bodyPr>
        <a:lstStyle/>
        <a:p>
          <a:pPr marL="0" lvl="0" indent="0" algn="ctr" defTabSz="1244600">
            <a:lnSpc>
              <a:spcPct val="90000"/>
            </a:lnSpc>
            <a:spcBef>
              <a:spcPct val="0"/>
            </a:spcBef>
            <a:spcAft>
              <a:spcPct val="35000"/>
            </a:spcAft>
            <a:buFont typeface="Symbol" panose="05050102010706020507" pitchFamily="18" charset="2"/>
            <a:buNone/>
          </a:pPr>
          <a:r>
            <a:rPr lang="en-US" sz="2800" b="1" i="0" kern="1200" dirty="0">
              <a:solidFill>
                <a:schemeClr val="bg1"/>
              </a:solidFill>
            </a:rPr>
            <a:t>Using the selected model for real-time prediction in a publicly available web interface</a:t>
          </a:r>
          <a:endParaRPr lang="en-US" sz="2800" b="1" kern="1200" dirty="0">
            <a:solidFill>
              <a:schemeClr val="bg1"/>
            </a:solidFill>
            <a:latin typeface="+mn-lt"/>
          </a:endParaRPr>
        </a:p>
      </dsp:txBody>
      <dsp:txXfrm>
        <a:off x="11550169" y="0"/>
        <a:ext cx="4810572" cy="2340847"/>
      </dsp:txXfrm>
    </dsp:sp>
    <dsp:sp modelId="{18F1C823-9ACD-4FCD-8102-F468DCE57A45}">
      <dsp:nvSpPr>
        <dsp:cNvPr id="0" name=""/>
        <dsp:cNvSpPr/>
      </dsp:nvSpPr>
      <dsp:spPr>
        <a:xfrm>
          <a:off x="13955455" y="2474610"/>
          <a:ext cx="0" cy="535050"/>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13888574" y="2340847"/>
          <a:ext cx="133762" cy="133762"/>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28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en-US" dirty="0"/>
          </a:p>
        </p:txBody>
      </p:sp>
      <p:sp>
        <p:nvSpPr>
          <p:cNvPr id="3" name="TextBox 3"/>
          <p:cNvSpPr txBox="1"/>
          <p:nvPr/>
        </p:nvSpPr>
        <p:spPr>
          <a:xfrm>
            <a:off x="2547427" y="2714664"/>
            <a:ext cx="12794970" cy="2954655"/>
          </a:xfrm>
          <a:prstGeom prst="rect">
            <a:avLst/>
          </a:prstGeom>
        </p:spPr>
        <p:txBody>
          <a:bodyPr lIns="0" tIns="0" rIns="0" bIns="0" rtlCol="0" anchor="t">
            <a:spAutoFit/>
          </a:bodyPr>
          <a:lstStyle/>
          <a:p>
            <a:pPr algn="ctr"/>
            <a:r>
              <a:rPr lang="en-US" sz="9600" b="1" i="0" dirty="0">
                <a:solidFill>
                  <a:schemeClr val="bg1"/>
                </a:solidFill>
                <a:effectLst/>
                <a:latin typeface="__Fira_Sans_50a381"/>
              </a:rPr>
              <a:t>Develop the Oracle of DSCOVR</a:t>
            </a:r>
          </a:p>
        </p:txBody>
      </p:sp>
      <p:grpSp>
        <p:nvGrpSpPr>
          <p:cNvPr id="4" name="Group 4"/>
          <p:cNvGrpSpPr/>
          <p:nvPr/>
        </p:nvGrpSpPr>
        <p:grpSpPr>
          <a:xfrm>
            <a:off x="15342397" y="404452"/>
            <a:ext cx="1872422" cy="187242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CBAFDB"/>
            </a:solidFill>
          </p:spPr>
          <p:txBody>
            <a:bodyPr/>
            <a:lstStyle/>
            <a:p>
              <a:endParaRPr lang="en-US"/>
            </a:p>
          </p:txBody>
        </p:sp>
        <p:sp>
          <p:nvSpPr>
            <p:cNvPr id="6" name="TextBox 6"/>
            <p:cNvSpPr txBox="1"/>
            <p:nvPr/>
          </p:nvSpPr>
          <p:spPr>
            <a:xfrm>
              <a:off x="88900" y="50800"/>
              <a:ext cx="635000" cy="67310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5707606" y="769661"/>
            <a:ext cx="1142005" cy="1142005"/>
          </a:xfrm>
          <a:custGeom>
            <a:avLst/>
            <a:gdLst/>
            <a:ahLst/>
            <a:cxnLst/>
            <a:rect l="l" t="t" r="r" b="b"/>
            <a:pathLst>
              <a:path w="1142005" h="1142005">
                <a:moveTo>
                  <a:pt x="0" y="0"/>
                </a:moveTo>
                <a:lnTo>
                  <a:pt x="1142004" y="0"/>
                </a:lnTo>
                <a:lnTo>
                  <a:pt x="1142004" y="1142005"/>
                </a:lnTo>
                <a:lnTo>
                  <a:pt x="0" y="11420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5181600" y="6515484"/>
            <a:ext cx="7315200" cy="992579"/>
          </a:xfrm>
          <a:prstGeom prst="rect">
            <a:avLst/>
          </a:prstGeom>
        </p:spPr>
        <p:txBody>
          <a:bodyPr wrap="square" lIns="0" tIns="0" rIns="0" bIns="0" rtlCol="0" anchor="t">
            <a:spAutoFit/>
          </a:bodyPr>
          <a:lstStyle/>
          <a:p>
            <a:pPr algn="ctr">
              <a:lnSpc>
                <a:spcPts val="8400"/>
              </a:lnSpc>
            </a:pPr>
            <a:r>
              <a:rPr lang="en-US" sz="6000" dirty="0">
                <a:solidFill>
                  <a:srgbClr val="FFFFFF"/>
                </a:solidFill>
                <a:latin typeface="Quicksand Medium"/>
              </a:rPr>
              <a:t>By Solar </a:t>
            </a:r>
            <a:r>
              <a:rPr lang="en-US" sz="6000" dirty="0" err="1">
                <a:solidFill>
                  <a:srgbClr val="FFFFFF"/>
                </a:solidFill>
                <a:latin typeface="Quicksand Medium"/>
              </a:rPr>
              <a:t>Xplorers</a:t>
            </a:r>
            <a:endParaRPr lang="en-US" sz="6000" dirty="0">
              <a:solidFill>
                <a:srgbClr val="FFFFFF"/>
              </a:solidFill>
              <a:latin typeface="Quicksand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en-US"/>
          </a:p>
        </p:txBody>
      </p:sp>
      <p:pic>
        <p:nvPicPr>
          <p:cNvPr id="4" name="Picture 3" descr="A diagram of a flowchart&#10;&#10;Description automatically generated">
            <a:extLst>
              <a:ext uri="{FF2B5EF4-FFF2-40B4-BE49-F238E27FC236}">
                <a16:creationId xmlns:a16="http://schemas.microsoft.com/office/drawing/2014/main" id="{0E3852DF-8739-8EE0-5759-2E23C49D5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3351193"/>
            <a:ext cx="10233660" cy="5181600"/>
          </a:xfrm>
          <a:prstGeom prst="rect">
            <a:avLst/>
          </a:prstGeom>
        </p:spPr>
      </p:pic>
      <p:sp>
        <p:nvSpPr>
          <p:cNvPr id="5" name="TextBox 4">
            <a:extLst>
              <a:ext uri="{FF2B5EF4-FFF2-40B4-BE49-F238E27FC236}">
                <a16:creationId xmlns:a16="http://schemas.microsoft.com/office/drawing/2014/main" id="{06C13990-2B19-B0A6-9967-878722CD27ED}"/>
              </a:ext>
            </a:extLst>
          </p:cNvPr>
          <p:cNvSpPr txBox="1"/>
          <p:nvPr/>
        </p:nvSpPr>
        <p:spPr>
          <a:xfrm>
            <a:off x="685800" y="1198543"/>
            <a:ext cx="15697200" cy="954107"/>
          </a:xfrm>
          <a:prstGeom prst="rect">
            <a:avLst/>
          </a:prstGeom>
          <a:noFill/>
        </p:spPr>
        <p:txBody>
          <a:bodyPr wrap="square" rtlCol="0">
            <a:spAutoFit/>
          </a:bodyPr>
          <a:lstStyle/>
          <a:p>
            <a:r>
              <a:rPr lang="en-US" sz="2800" b="1" dirty="0">
                <a:solidFill>
                  <a:schemeClr val="bg1"/>
                </a:solidFill>
              </a:rPr>
              <a:t>- If ARIMA failed, we would use an LSTM architecture with a sliding window. LSTMs have been proved to   </a:t>
            </a:r>
          </a:p>
          <a:p>
            <a:r>
              <a:rPr lang="en-US" sz="2800" b="1" dirty="0">
                <a:solidFill>
                  <a:schemeClr val="bg1"/>
                </a:solidFill>
              </a:rPr>
              <a:t>   work better than ARIMA in time series forecasting </a:t>
            </a:r>
          </a:p>
        </p:txBody>
      </p:sp>
    </p:spTree>
    <p:extLst>
      <p:ext uri="{BB962C8B-B14F-4D97-AF65-F5344CB8AC3E}">
        <p14:creationId xmlns:p14="http://schemas.microsoft.com/office/powerpoint/2010/main" val="4038829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en-US" dirty="0"/>
          </a:p>
        </p:txBody>
      </p:sp>
      <p:pic>
        <p:nvPicPr>
          <p:cNvPr id="4" name="Picture 3" descr="A diagram of a decoder&#10;&#10;Description automatically generated">
            <a:extLst>
              <a:ext uri="{FF2B5EF4-FFF2-40B4-BE49-F238E27FC236}">
                <a16:creationId xmlns:a16="http://schemas.microsoft.com/office/drawing/2014/main" id="{D851974C-41B3-7439-2B6C-21336C331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8817" y="2933700"/>
            <a:ext cx="9060765" cy="6866443"/>
          </a:xfrm>
          <a:prstGeom prst="rect">
            <a:avLst/>
          </a:prstGeom>
        </p:spPr>
      </p:pic>
      <p:sp>
        <p:nvSpPr>
          <p:cNvPr id="6" name="TextBox 5">
            <a:extLst>
              <a:ext uri="{FF2B5EF4-FFF2-40B4-BE49-F238E27FC236}">
                <a16:creationId xmlns:a16="http://schemas.microsoft.com/office/drawing/2014/main" id="{20CDDA61-78E2-02D1-5116-874DAAFD0DCA}"/>
              </a:ext>
            </a:extLst>
          </p:cNvPr>
          <p:cNvSpPr txBox="1"/>
          <p:nvPr/>
        </p:nvSpPr>
        <p:spPr>
          <a:xfrm>
            <a:off x="990600" y="1181100"/>
            <a:ext cx="15697200" cy="954107"/>
          </a:xfrm>
          <a:prstGeom prst="rect">
            <a:avLst/>
          </a:prstGeom>
          <a:noFill/>
        </p:spPr>
        <p:txBody>
          <a:bodyPr wrap="square" rtlCol="0">
            <a:spAutoFit/>
          </a:bodyPr>
          <a:lstStyle/>
          <a:p>
            <a:r>
              <a:rPr lang="en-US" sz="2800" b="1" dirty="0">
                <a:solidFill>
                  <a:schemeClr val="bg1"/>
                </a:solidFill>
              </a:rPr>
              <a:t>- We are also going to experiment with the transformer architecture implemented in the research paper </a:t>
            </a:r>
          </a:p>
          <a:p>
            <a:r>
              <a:rPr lang="en-US" sz="2800" b="1" dirty="0">
                <a:solidFill>
                  <a:schemeClr val="bg1"/>
                </a:solidFill>
              </a:rPr>
              <a:t>  “Attention is All You Need”, as it was a revolutionary architecture in the deep learning world </a:t>
            </a:r>
          </a:p>
        </p:txBody>
      </p:sp>
    </p:spTree>
    <p:extLst>
      <p:ext uri="{BB962C8B-B14F-4D97-AF65-F5344CB8AC3E}">
        <p14:creationId xmlns:p14="http://schemas.microsoft.com/office/powerpoint/2010/main" val="330023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en-US"/>
          </a:p>
        </p:txBody>
      </p:sp>
      <p:sp>
        <p:nvSpPr>
          <p:cNvPr id="4" name="TextBox 3">
            <a:extLst>
              <a:ext uri="{FF2B5EF4-FFF2-40B4-BE49-F238E27FC236}">
                <a16:creationId xmlns:a16="http://schemas.microsoft.com/office/drawing/2014/main" id="{1CBED476-ECDE-569F-839A-4A86AA49F2FC}"/>
              </a:ext>
            </a:extLst>
          </p:cNvPr>
          <p:cNvSpPr txBox="1"/>
          <p:nvPr/>
        </p:nvSpPr>
        <p:spPr>
          <a:xfrm>
            <a:off x="381000" y="342900"/>
            <a:ext cx="10668000" cy="923330"/>
          </a:xfrm>
          <a:prstGeom prst="rect">
            <a:avLst/>
          </a:prstGeom>
          <a:noFill/>
        </p:spPr>
        <p:txBody>
          <a:bodyPr wrap="square" rtlCol="0">
            <a:spAutoFit/>
          </a:bodyPr>
          <a:lstStyle/>
          <a:p>
            <a:r>
              <a:rPr lang="en-US" sz="5400" b="1" dirty="0">
                <a:solidFill>
                  <a:schemeClr val="bg1"/>
                </a:solidFill>
              </a:rPr>
              <a:t>5. Interactive Web Interface</a:t>
            </a:r>
          </a:p>
        </p:txBody>
      </p:sp>
      <p:sp>
        <p:nvSpPr>
          <p:cNvPr id="6" name="TextBox 5">
            <a:extLst>
              <a:ext uri="{FF2B5EF4-FFF2-40B4-BE49-F238E27FC236}">
                <a16:creationId xmlns:a16="http://schemas.microsoft.com/office/drawing/2014/main" id="{3C5CB8F9-5732-DE6A-849B-04D65232A2E7}"/>
              </a:ext>
            </a:extLst>
          </p:cNvPr>
          <p:cNvSpPr txBox="1"/>
          <p:nvPr/>
        </p:nvSpPr>
        <p:spPr>
          <a:xfrm>
            <a:off x="990600" y="1943100"/>
            <a:ext cx="15697200" cy="1384995"/>
          </a:xfrm>
          <a:prstGeom prst="rect">
            <a:avLst/>
          </a:prstGeom>
          <a:noFill/>
        </p:spPr>
        <p:txBody>
          <a:bodyPr wrap="square" rtlCol="0">
            <a:spAutoFit/>
          </a:bodyPr>
          <a:lstStyle/>
          <a:p>
            <a:r>
              <a:rPr lang="en-US" sz="2800" b="1" dirty="0">
                <a:solidFill>
                  <a:schemeClr val="bg1"/>
                </a:solidFill>
              </a:rPr>
              <a:t>- After the experimentation phase and deciding the most accurate machine/deep learning model that is able to precisely tell when w geomagnetic storm will occur and the severity of it, the model will be deployed in the backend of an open-source web interface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en-US"/>
          </a:p>
        </p:txBody>
      </p:sp>
      <p:sp>
        <p:nvSpPr>
          <p:cNvPr id="3" name="TextBox 3"/>
          <p:cNvSpPr txBox="1"/>
          <p:nvPr/>
        </p:nvSpPr>
        <p:spPr>
          <a:xfrm>
            <a:off x="3104843" y="3335660"/>
            <a:ext cx="12078314" cy="3758556"/>
          </a:xfrm>
          <a:prstGeom prst="rect">
            <a:avLst/>
          </a:prstGeom>
        </p:spPr>
        <p:txBody>
          <a:bodyPr lIns="0" tIns="0" rIns="0" bIns="0" rtlCol="0" anchor="t">
            <a:spAutoFit/>
          </a:bodyPr>
          <a:lstStyle/>
          <a:p>
            <a:pPr algn="ctr">
              <a:lnSpc>
                <a:spcPts val="14579"/>
              </a:lnSpc>
            </a:pPr>
            <a:r>
              <a:rPr lang="en-US" sz="13499">
                <a:solidFill>
                  <a:srgbClr val="FFFFFF"/>
                </a:solidFill>
                <a:latin typeface="Eastman Alt Pack Bold"/>
              </a:rPr>
              <a:t>Thank you very much!</a:t>
            </a:r>
          </a:p>
        </p:txBody>
      </p:sp>
    </p:spTree>
    <p:extLst>
      <p:ext uri="{BB962C8B-B14F-4D97-AF65-F5344CB8AC3E}">
        <p14:creationId xmlns:p14="http://schemas.microsoft.com/office/powerpoint/2010/main" val="1958633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en-US" dirty="0"/>
          </a:p>
        </p:txBody>
      </p:sp>
      <p:sp>
        <p:nvSpPr>
          <p:cNvPr id="3" name="TextBox 3"/>
          <p:cNvSpPr txBox="1"/>
          <p:nvPr/>
        </p:nvSpPr>
        <p:spPr>
          <a:xfrm>
            <a:off x="2971800" y="571500"/>
            <a:ext cx="12794970" cy="1477328"/>
          </a:xfrm>
          <a:prstGeom prst="rect">
            <a:avLst/>
          </a:prstGeom>
        </p:spPr>
        <p:txBody>
          <a:bodyPr lIns="0" tIns="0" rIns="0" bIns="0" rtlCol="0" anchor="t">
            <a:spAutoFit/>
          </a:bodyPr>
          <a:lstStyle/>
          <a:p>
            <a:pPr algn="ctr"/>
            <a:r>
              <a:rPr lang="en-US" sz="9600" b="1" i="0" dirty="0">
                <a:solidFill>
                  <a:schemeClr val="bg1"/>
                </a:solidFill>
                <a:effectLst/>
                <a:latin typeface="__Fira_Sans_50a381"/>
              </a:rPr>
              <a:t>Meet the Solar </a:t>
            </a:r>
            <a:r>
              <a:rPr lang="en-US" sz="9600" b="1" i="0" dirty="0" err="1">
                <a:solidFill>
                  <a:schemeClr val="bg1"/>
                </a:solidFill>
                <a:effectLst/>
                <a:latin typeface="__Fira_Sans_50a381"/>
              </a:rPr>
              <a:t>Xplorers</a:t>
            </a:r>
            <a:r>
              <a:rPr lang="en-US" sz="9600" b="1" i="0" dirty="0">
                <a:solidFill>
                  <a:schemeClr val="bg1"/>
                </a:solidFill>
                <a:effectLst/>
                <a:latin typeface="__Fira_Sans_50a381"/>
              </a:rPr>
              <a:t> </a:t>
            </a:r>
          </a:p>
        </p:txBody>
      </p:sp>
      <p:sp>
        <p:nvSpPr>
          <p:cNvPr id="9" name="TextBox 8">
            <a:extLst>
              <a:ext uri="{FF2B5EF4-FFF2-40B4-BE49-F238E27FC236}">
                <a16:creationId xmlns:a16="http://schemas.microsoft.com/office/drawing/2014/main" id="{FF05662F-4E1F-44B6-0BEF-E17B747399C5}"/>
              </a:ext>
            </a:extLst>
          </p:cNvPr>
          <p:cNvSpPr txBox="1"/>
          <p:nvPr/>
        </p:nvSpPr>
        <p:spPr>
          <a:xfrm>
            <a:off x="9596437" y="7325201"/>
            <a:ext cx="7391400" cy="2554545"/>
          </a:xfrm>
          <a:prstGeom prst="rect">
            <a:avLst/>
          </a:prstGeom>
          <a:noFill/>
        </p:spPr>
        <p:txBody>
          <a:bodyPr wrap="square" rtlCol="0">
            <a:spAutoFit/>
          </a:bodyPr>
          <a:lstStyle/>
          <a:p>
            <a:pPr algn="ctr"/>
            <a:r>
              <a:rPr lang="en-US" sz="3200" b="1" dirty="0">
                <a:solidFill>
                  <a:schemeClr val="bg1"/>
                </a:solidFill>
              </a:rPr>
              <a:t>Nour Kamaly</a:t>
            </a:r>
          </a:p>
          <a:p>
            <a:pPr algn="ctr"/>
            <a:r>
              <a:rPr lang="en-US" sz="3200" b="1" dirty="0">
                <a:solidFill>
                  <a:schemeClr val="bg1"/>
                </a:solidFill>
              </a:rPr>
              <a:t>Machine Learning Engineer @ Dell Technologies</a:t>
            </a:r>
          </a:p>
          <a:p>
            <a:pPr algn="ctr"/>
            <a:r>
              <a:rPr lang="en-US" sz="3200" b="1" dirty="0">
                <a:solidFill>
                  <a:schemeClr val="bg1"/>
                </a:solidFill>
              </a:rPr>
              <a:t>Participant &amp; Local Winner in NASA Space Apps Cairo 2022</a:t>
            </a:r>
          </a:p>
        </p:txBody>
      </p:sp>
      <p:sp>
        <p:nvSpPr>
          <p:cNvPr id="10" name="TextBox 9">
            <a:extLst>
              <a:ext uri="{FF2B5EF4-FFF2-40B4-BE49-F238E27FC236}">
                <a16:creationId xmlns:a16="http://schemas.microsoft.com/office/drawing/2014/main" id="{7CC11C37-8DC5-6CD5-54AA-7A80C64B52F1}"/>
              </a:ext>
            </a:extLst>
          </p:cNvPr>
          <p:cNvSpPr txBox="1"/>
          <p:nvPr/>
        </p:nvSpPr>
        <p:spPr>
          <a:xfrm>
            <a:off x="1242797" y="7434142"/>
            <a:ext cx="6858000" cy="1569660"/>
          </a:xfrm>
          <a:prstGeom prst="rect">
            <a:avLst/>
          </a:prstGeom>
          <a:noFill/>
        </p:spPr>
        <p:txBody>
          <a:bodyPr wrap="square" rtlCol="0">
            <a:spAutoFit/>
          </a:bodyPr>
          <a:lstStyle/>
          <a:p>
            <a:pPr algn="ctr"/>
            <a:r>
              <a:rPr lang="en-US" sz="3200" b="1" dirty="0" err="1">
                <a:solidFill>
                  <a:schemeClr val="bg1"/>
                </a:solidFill>
              </a:rPr>
              <a:t>Manar</a:t>
            </a:r>
            <a:r>
              <a:rPr lang="en-US" sz="3200" b="1" dirty="0">
                <a:solidFill>
                  <a:schemeClr val="bg1"/>
                </a:solidFill>
              </a:rPr>
              <a:t> El </a:t>
            </a:r>
            <a:r>
              <a:rPr lang="en-US" sz="3200" b="1" dirty="0" err="1">
                <a:solidFill>
                  <a:schemeClr val="bg1"/>
                </a:solidFill>
              </a:rPr>
              <a:t>Bagoury</a:t>
            </a:r>
            <a:endParaRPr lang="en-US" sz="3200" b="1" dirty="0">
              <a:solidFill>
                <a:schemeClr val="bg1"/>
              </a:solidFill>
            </a:endParaRPr>
          </a:p>
          <a:p>
            <a:pPr algn="ctr"/>
            <a:r>
              <a:rPr lang="en-US" sz="3200" b="1" dirty="0">
                <a:solidFill>
                  <a:schemeClr val="bg1"/>
                </a:solidFill>
              </a:rPr>
              <a:t>Data Science Intern @ Synapse Analytics </a:t>
            </a:r>
          </a:p>
        </p:txBody>
      </p:sp>
      <p:pic>
        <p:nvPicPr>
          <p:cNvPr id="12" name="Picture 11" descr="A person wearing a white scarf sitting at a table&#10;&#10;Description automatically generated">
            <a:extLst>
              <a:ext uri="{FF2B5EF4-FFF2-40B4-BE49-F238E27FC236}">
                <a16:creationId xmlns:a16="http://schemas.microsoft.com/office/drawing/2014/main" id="{87B3893D-65DD-760A-C98C-311E772D9E21}"/>
              </a:ext>
            </a:extLst>
          </p:cNvPr>
          <p:cNvPicPr>
            <a:picLocks noChangeAspect="1"/>
          </p:cNvPicPr>
          <p:nvPr/>
        </p:nvPicPr>
        <p:blipFill rotWithShape="1">
          <a:blip r:embed="rId3">
            <a:extLst>
              <a:ext uri="{28A0092B-C50C-407E-A947-70E740481C1C}">
                <a14:useLocalDpi xmlns:a14="http://schemas.microsoft.com/office/drawing/2010/main" val="0"/>
              </a:ext>
            </a:extLst>
          </a:blip>
          <a:srcRect t="14722" r="6544" b="15648"/>
          <a:stretch/>
        </p:blipFill>
        <p:spPr>
          <a:xfrm>
            <a:off x="2528672" y="2560260"/>
            <a:ext cx="4391456" cy="4362450"/>
          </a:xfrm>
          <a:prstGeom prst="rect">
            <a:avLst/>
          </a:prstGeom>
        </p:spPr>
      </p:pic>
      <p:pic>
        <p:nvPicPr>
          <p:cNvPr id="14" name="Picture 13" descr="A person standing in front of a poster&#10;&#10;Description automatically generated">
            <a:extLst>
              <a:ext uri="{FF2B5EF4-FFF2-40B4-BE49-F238E27FC236}">
                <a16:creationId xmlns:a16="http://schemas.microsoft.com/office/drawing/2014/main" id="{D9346CAE-407F-81A8-C6EA-4FA15B6C3634}"/>
              </a:ext>
            </a:extLst>
          </p:cNvPr>
          <p:cNvPicPr>
            <a:picLocks noChangeAspect="1"/>
          </p:cNvPicPr>
          <p:nvPr/>
        </p:nvPicPr>
        <p:blipFill rotWithShape="1">
          <a:blip r:embed="rId4">
            <a:extLst>
              <a:ext uri="{28A0092B-C50C-407E-A947-70E740481C1C}">
                <a14:useLocalDpi xmlns:a14="http://schemas.microsoft.com/office/drawing/2010/main" val="0"/>
              </a:ext>
            </a:extLst>
          </a:blip>
          <a:srcRect l="17708" t="11455" r="17708" b="40107"/>
          <a:stretch/>
        </p:blipFill>
        <p:spPr>
          <a:xfrm>
            <a:off x="10896600" y="2379285"/>
            <a:ext cx="4724400" cy="4724400"/>
          </a:xfrm>
          <a:prstGeom prst="rect">
            <a:avLst/>
          </a:prstGeom>
        </p:spPr>
      </p:pic>
    </p:spTree>
    <p:extLst>
      <p:ext uri="{BB962C8B-B14F-4D97-AF65-F5344CB8AC3E}">
        <p14:creationId xmlns:p14="http://schemas.microsoft.com/office/powerpoint/2010/main" val="3857632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88" y="-8572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en-US" dirty="0"/>
          </a:p>
        </p:txBody>
      </p:sp>
      <p:sp>
        <p:nvSpPr>
          <p:cNvPr id="4" name="TextBox 3">
            <a:extLst>
              <a:ext uri="{FF2B5EF4-FFF2-40B4-BE49-F238E27FC236}">
                <a16:creationId xmlns:a16="http://schemas.microsoft.com/office/drawing/2014/main" id="{5601507F-2BAC-723A-0FF5-CDE1FCEFCA4D}"/>
              </a:ext>
            </a:extLst>
          </p:cNvPr>
          <p:cNvSpPr txBox="1"/>
          <p:nvPr/>
        </p:nvSpPr>
        <p:spPr>
          <a:xfrm>
            <a:off x="533400" y="419100"/>
            <a:ext cx="6446519" cy="923330"/>
          </a:xfrm>
          <a:prstGeom prst="rect">
            <a:avLst/>
          </a:prstGeom>
          <a:noFill/>
        </p:spPr>
        <p:txBody>
          <a:bodyPr wrap="square" rtlCol="0">
            <a:spAutoFit/>
          </a:bodyPr>
          <a:lstStyle/>
          <a:p>
            <a:r>
              <a:rPr lang="en-US" sz="5400" b="1" dirty="0">
                <a:solidFill>
                  <a:schemeClr val="bg1"/>
                </a:solidFill>
              </a:rPr>
              <a:t>Problem Definition</a:t>
            </a:r>
          </a:p>
        </p:txBody>
      </p:sp>
      <p:sp>
        <p:nvSpPr>
          <p:cNvPr id="5" name="TextBox 4">
            <a:extLst>
              <a:ext uri="{FF2B5EF4-FFF2-40B4-BE49-F238E27FC236}">
                <a16:creationId xmlns:a16="http://schemas.microsoft.com/office/drawing/2014/main" id="{51901E38-A478-E361-419B-B539EF2634DD}"/>
              </a:ext>
            </a:extLst>
          </p:cNvPr>
          <p:cNvSpPr txBox="1"/>
          <p:nvPr/>
        </p:nvSpPr>
        <p:spPr>
          <a:xfrm>
            <a:off x="990600" y="1943100"/>
            <a:ext cx="15697200" cy="2677656"/>
          </a:xfrm>
          <a:prstGeom prst="rect">
            <a:avLst/>
          </a:prstGeom>
          <a:noFill/>
        </p:spPr>
        <p:txBody>
          <a:bodyPr wrap="square" rtlCol="0">
            <a:spAutoFit/>
          </a:bodyPr>
          <a:lstStyle/>
          <a:p>
            <a:r>
              <a:rPr lang="en-US" sz="2800" b="1" dirty="0">
                <a:solidFill>
                  <a:schemeClr val="bg1"/>
                </a:solidFill>
              </a:rPr>
              <a:t>- Geomagnetic storms on Earth are a menace to many modern technologies, particularly GPS satellite systems and electrical power grids. These storms occur when strong gusts of wind or storms from the Sun traverse interplanetary space and reach Earth, deforming Earth's magnetic field and showering particles into Earth's magnetic poles. These storms are notoriously difficult to predict. Even when solar flares and eruptions are observed that may cause a geomagnetic storm, the travel time for material to reach Earth could be anywhere from about two to four days (or it could miss Earth entirely)</a:t>
            </a:r>
          </a:p>
        </p:txBody>
      </p:sp>
      <p:pic>
        <p:nvPicPr>
          <p:cNvPr id="7" name="Picture 6" descr="A red and yellow light in space&#10;&#10;Description automatically generated with medium confidence">
            <a:extLst>
              <a:ext uri="{FF2B5EF4-FFF2-40B4-BE49-F238E27FC236}">
                <a16:creationId xmlns:a16="http://schemas.microsoft.com/office/drawing/2014/main" id="{76ACBA84-5F1C-B965-5BCE-D1CE8BCCE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5229622"/>
            <a:ext cx="7848600" cy="4290568"/>
          </a:xfrm>
          <a:prstGeom prst="rect">
            <a:avLst/>
          </a:prstGeom>
        </p:spPr>
      </p:pic>
    </p:spTree>
    <p:extLst>
      <p:ext uri="{BB962C8B-B14F-4D97-AF65-F5344CB8AC3E}">
        <p14:creationId xmlns:p14="http://schemas.microsoft.com/office/powerpoint/2010/main" val="1015581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572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en-US"/>
          </a:p>
        </p:txBody>
      </p:sp>
      <p:graphicFrame>
        <p:nvGraphicFramePr>
          <p:cNvPr id="5" name="Content Placeholder 3" descr="Timeline Smart Art Placeholder ">
            <a:extLst>
              <a:ext uri="{FF2B5EF4-FFF2-40B4-BE49-F238E27FC236}">
                <a16:creationId xmlns:a16="http://schemas.microsoft.com/office/drawing/2014/main" id="{A3A5EF37-2AD3-6152-31AD-BCCCFD56AF1F}"/>
              </a:ext>
            </a:extLst>
          </p:cNvPr>
          <p:cNvGraphicFramePr>
            <a:graphicFrameLocks/>
          </p:cNvGraphicFramePr>
          <p:nvPr>
            <p:extLst>
              <p:ext uri="{D42A27DB-BD31-4B8C-83A1-F6EECF244321}">
                <p14:modId xmlns:p14="http://schemas.microsoft.com/office/powerpoint/2010/main" val="2453405230"/>
              </p:ext>
            </p:extLst>
          </p:nvPr>
        </p:nvGraphicFramePr>
        <p:xfrm>
          <a:off x="1066800" y="2400300"/>
          <a:ext cx="16365537" cy="66881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4D0374C4-99B1-242E-6821-1C59018F1AE2}"/>
              </a:ext>
            </a:extLst>
          </p:cNvPr>
          <p:cNvSpPr txBox="1"/>
          <p:nvPr/>
        </p:nvSpPr>
        <p:spPr>
          <a:xfrm>
            <a:off x="533400" y="233958"/>
            <a:ext cx="6858000" cy="923330"/>
          </a:xfrm>
          <a:prstGeom prst="rect">
            <a:avLst/>
          </a:prstGeom>
          <a:noFill/>
        </p:spPr>
        <p:txBody>
          <a:bodyPr wrap="square" rtlCol="0">
            <a:spAutoFit/>
          </a:bodyPr>
          <a:lstStyle/>
          <a:p>
            <a:r>
              <a:rPr lang="en-US" sz="5400" b="1" dirty="0">
                <a:solidFill>
                  <a:schemeClr val="bg1"/>
                </a:solidFill>
              </a:rPr>
              <a:t>Solution Pipeline</a:t>
            </a:r>
          </a:p>
        </p:txBody>
      </p:sp>
    </p:spTree>
    <p:extLst>
      <p:ext uri="{BB962C8B-B14F-4D97-AF65-F5344CB8AC3E}">
        <p14:creationId xmlns:p14="http://schemas.microsoft.com/office/powerpoint/2010/main" val="4201626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88" y="-2857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en-US" dirty="0"/>
          </a:p>
        </p:txBody>
      </p:sp>
      <p:pic>
        <p:nvPicPr>
          <p:cNvPr id="4" name="Picture 3" descr="A black and white text on a black background&#10;&#10;Description automatically generated">
            <a:extLst>
              <a:ext uri="{FF2B5EF4-FFF2-40B4-BE49-F238E27FC236}">
                <a16:creationId xmlns:a16="http://schemas.microsoft.com/office/drawing/2014/main" id="{4483079D-3196-66E6-A556-787464062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857500"/>
            <a:ext cx="14066520" cy="6941820"/>
          </a:xfrm>
          <a:prstGeom prst="rect">
            <a:avLst/>
          </a:prstGeom>
        </p:spPr>
      </p:pic>
      <p:sp>
        <p:nvSpPr>
          <p:cNvPr id="5" name="TextBox 4">
            <a:extLst>
              <a:ext uri="{FF2B5EF4-FFF2-40B4-BE49-F238E27FC236}">
                <a16:creationId xmlns:a16="http://schemas.microsoft.com/office/drawing/2014/main" id="{C28A3776-D428-904D-E113-CD0D6E6034E7}"/>
              </a:ext>
            </a:extLst>
          </p:cNvPr>
          <p:cNvSpPr txBox="1"/>
          <p:nvPr/>
        </p:nvSpPr>
        <p:spPr>
          <a:xfrm>
            <a:off x="304800" y="47625"/>
            <a:ext cx="17968912" cy="2215991"/>
          </a:xfrm>
          <a:prstGeom prst="rect">
            <a:avLst/>
          </a:prstGeom>
          <a:noFill/>
        </p:spPr>
        <p:txBody>
          <a:bodyPr wrap="square" rtlCol="0">
            <a:spAutoFit/>
          </a:bodyPr>
          <a:lstStyle/>
          <a:p>
            <a:pPr marL="914400" indent="-914400">
              <a:buAutoNum type="arabicPeriod"/>
            </a:pPr>
            <a:r>
              <a:rPr lang="en-US" sz="5400" b="1" dirty="0">
                <a:solidFill>
                  <a:schemeClr val="bg1"/>
                </a:solidFill>
              </a:rPr>
              <a:t>Data Integration</a:t>
            </a:r>
          </a:p>
          <a:p>
            <a:r>
              <a:rPr lang="en-US" sz="2800" b="1" dirty="0">
                <a:solidFill>
                  <a:schemeClr val="bg1"/>
                </a:solidFill>
              </a:rPr>
              <a:t>            </a:t>
            </a:r>
          </a:p>
          <a:p>
            <a:r>
              <a:rPr lang="en-US" sz="2800" b="1" dirty="0">
                <a:solidFill>
                  <a:schemeClr val="bg1"/>
                </a:solidFill>
              </a:rPr>
              <a:t>            - This data is spanned across 6 years, and is sampled at a reading per minute, resulting in 283,680 </a:t>
            </a:r>
          </a:p>
          <a:p>
            <a:r>
              <a:rPr lang="en-US" sz="2800" b="1" dirty="0">
                <a:solidFill>
                  <a:schemeClr val="bg1"/>
                </a:solidFill>
              </a:rPr>
              <a:t>               readings per year, that is more than enough to train a deep learning model </a:t>
            </a:r>
          </a:p>
        </p:txBody>
      </p:sp>
    </p:spTree>
    <p:extLst>
      <p:ext uri="{BB962C8B-B14F-4D97-AF65-F5344CB8AC3E}">
        <p14:creationId xmlns:p14="http://schemas.microsoft.com/office/powerpoint/2010/main" val="647118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88" y="-2857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en-US" dirty="0"/>
          </a:p>
        </p:txBody>
      </p:sp>
      <p:pic>
        <p:nvPicPr>
          <p:cNvPr id="4" name="Picture 3" descr="A screenshot of a computer screen&#10;&#10;Description automatically generated">
            <a:extLst>
              <a:ext uri="{FF2B5EF4-FFF2-40B4-BE49-F238E27FC236}">
                <a16:creationId xmlns:a16="http://schemas.microsoft.com/office/drawing/2014/main" id="{CE1FD516-501A-74C3-1BFC-5E15C8E78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2307803"/>
            <a:ext cx="14074140" cy="7505700"/>
          </a:xfrm>
          <a:prstGeom prst="rect">
            <a:avLst/>
          </a:prstGeom>
        </p:spPr>
      </p:pic>
      <p:sp>
        <p:nvSpPr>
          <p:cNvPr id="6" name="TextBox 5">
            <a:extLst>
              <a:ext uri="{FF2B5EF4-FFF2-40B4-BE49-F238E27FC236}">
                <a16:creationId xmlns:a16="http://schemas.microsoft.com/office/drawing/2014/main" id="{3591C5A3-D5CC-B8D9-28E8-9D6DE02E71EC}"/>
              </a:ext>
            </a:extLst>
          </p:cNvPr>
          <p:cNvSpPr txBox="1"/>
          <p:nvPr/>
        </p:nvSpPr>
        <p:spPr>
          <a:xfrm>
            <a:off x="784860" y="622224"/>
            <a:ext cx="17526000" cy="1661993"/>
          </a:xfrm>
          <a:prstGeom prst="rect">
            <a:avLst/>
          </a:prstGeom>
          <a:noFill/>
        </p:spPr>
        <p:txBody>
          <a:bodyPr wrap="square" rtlCol="0">
            <a:spAutoFit/>
          </a:bodyPr>
          <a:lstStyle/>
          <a:p>
            <a:r>
              <a:rPr lang="en-US" sz="2800" dirty="0"/>
              <a:t> </a:t>
            </a:r>
            <a:r>
              <a:rPr lang="en-US" sz="2800" b="1" dirty="0">
                <a:solidFill>
                  <a:schemeClr val="bg1"/>
                </a:solidFill>
              </a:rPr>
              <a:t>- The </a:t>
            </a:r>
            <a:r>
              <a:rPr lang="en-US" sz="2800" b="1" i="0" dirty="0">
                <a:solidFill>
                  <a:schemeClr val="bg1"/>
                </a:solidFill>
              </a:rPr>
              <a:t>NOAA Space Weather Prediction Center: Real Time Solar Wind data </a:t>
            </a:r>
            <a:r>
              <a:rPr lang="en-US" sz="2800" b="1" dirty="0">
                <a:solidFill>
                  <a:schemeClr val="bg1"/>
                </a:solidFill>
              </a:rPr>
              <a:t>is present in many frequencies and      </a:t>
            </a:r>
          </a:p>
          <a:p>
            <a:r>
              <a:rPr lang="en-US" sz="2800" b="1" dirty="0">
                <a:solidFill>
                  <a:schemeClr val="bg1"/>
                </a:solidFill>
              </a:rPr>
              <a:t>    has different features than the other dataset, experiments need to be run against both dataset to determine which </a:t>
            </a:r>
          </a:p>
          <a:p>
            <a:r>
              <a:rPr lang="en-US" sz="2800" b="1" dirty="0">
                <a:solidFill>
                  <a:schemeClr val="bg1"/>
                </a:solidFill>
              </a:rPr>
              <a:t>    dataset has more potential </a:t>
            </a:r>
            <a:endParaRPr lang="en-US" sz="2800" dirty="0"/>
          </a:p>
          <a:p>
            <a:endParaRPr lang="en-US" dirty="0"/>
          </a:p>
        </p:txBody>
      </p:sp>
      <p:sp>
        <p:nvSpPr>
          <p:cNvPr id="7" name="Rectangle 6">
            <a:extLst>
              <a:ext uri="{FF2B5EF4-FFF2-40B4-BE49-F238E27FC236}">
                <a16:creationId xmlns:a16="http://schemas.microsoft.com/office/drawing/2014/main" id="{537C7C6A-E923-4332-FD1F-611ABB32E06B}"/>
              </a:ext>
            </a:extLst>
          </p:cNvPr>
          <p:cNvSpPr/>
          <p:nvPr/>
        </p:nvSpPr>
        <p:spPr>
          <a:xfrm>
            <a:off x="3810000" y="7048500"/>
            <a:ext cx="1981200" cy="2362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7602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88" y="-2857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en-US" dirty="0"/>
          </a:p>
        </p:txBody>
      </p:sp>
      <p:pic>
        <p:nvPicPr>
          <p:cNvPr id="4" name="Picture 3" descr="A graph of a graph of a graph&#10;&#10;Description automatically generated with medium confidence">
            <a:extLst>
              <a:ext uri="{FF2B5EF4-FFF2-40B4-BE49-F238E27FC236}">
                <a16:creationId xmlns:a16="http://schemas.microsoft.com/office/drawing/2014/main" id="{48166F35-649D-7F3B-020A-04A1F92A9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3382201"/>
            <a:ext cx="12496800" cy="6059464"/>
          </a:xfrm>
          <a:prstGeom prst="rect">
            <a:avLst/>
          </a:prstGeom>
        </p:spPr>
      </p:pic>
      <p:sp>
        <p:nvSpPr>
          <p:cNvPr id="6" name="TextBox 5">
            <a:extLst>
              <a:ext uri="{FF2B5EF4-FFF2-40B4-BE49-F238E27FC236}">
                <a16:creationId xmlns:a16="http://schemas.microsoft.com/office/drawing/2014/main" id="{2E6734E5-0B4A-C3F2-160C-A7C19E7951DE}"/>
              </a:ext>
            </a:extLst>
          </p:cNvPr>
          <p:cNvSpPr txBox="1"/>
          <p:nvPr/>
        </p:nvSpPr>
        <p:spPr>
          <a:xfrm>
            <a:off x="457200" y="397193"/>
            <a:ext cx="18288000" cy="3477875"/>
          </a:xfrm>
          <a:prstGeom prst="rect">
            <a:avLst/>
          </a:prstGeom>
          <a:noFill/>
        </p:spPr>
        <p:txBody>
          <a:bodyPr wrap="square" rtlCol="0">
            <a:spAutoFit/>
          </a:bodyPr>
          <a:lstStyle/>
          <a:p>
            <a:r>
              <a:rPr lang="en-US" sz="5400" b="1" dirty="0">
                <a:solidFill>
                  <a:schemeClr val="bg1"/>
                </a:solidFill>
              </a:rPr>
              <a:t>2. Data Analysis</a:t>
            </a:r>
          </a:p>
          <a:p>
            <a:r>
              <a:rPr lang="en-US" sz="5400" b="1" dirty="0">
                <a:solidFill>
                  <a:schemeClr val="bg1"/>
                </a:solidFill>
              </a:rPr>
              <a:t>     </a:t>
            </a:r>
            <a:r>
              <a:rPr lang="en-US" sz="2800" b="1" dirty="0">
                <a:solidFill>
                  <a:schemeClr val="bg1"/>
                </a:solidFill>
              </a:rPr>
              <a:t>- Time series data are often composed of trends, seasonality, and residuals, how often does    </a:t>
            </a:r>
          </a:p>
          <a:p>
            <a:r>
              <a:rPr lang="en-US" sz="2800" b="1" dirty="0">
                <a:solidFill>
                  <a:schemeClr val="bg1"/>
                </a:solidFill>
              </a:rPr>
              <a:t>            geomagnetic storms occur ?</a:t>
            </a:r>
          </a:p>
          <a:p>
            <a:r>
              <a:rPr lang="en-US" sz="2800" b="1" dirty="0">
                <a:solidFill>
                  <a:schemeClr val="bg1"/>
                </a:solidFill>
              </a:rPr>
              <a:t>          - Is there an obvious pattern in the data ?  </a:t>
            </a:r>
            <a:endParaRPr lang="en-US" sz="5400" b="1" dirty="0">
              <a:solidFill>
                <a:schemeClr val="bg1"/>
              </a:solidFill>
            </a:endParaRPr>
          </a:p>
          <a:p>
            <a:r>
              <a:rPr lang="en-US" sz="2800" b="1" dirty="0">
                <a:solidFill>
                  <a:schemeClr val="bg1"/>
                </a:solidFill>
              </a:rPr>
              <a:t>         </a:t>
            </a:r>
          </a:p>
          <a:p>
            <a:endParaRPr lang="en-US" sz="2800" b="1" dirty="0">
              <a:solidFill>
                <a:schemeClr val="bg1"/>
              </a:solidFill>
            </a:endParaRPr>
          </a:p>
        </p:txBody>
      </p:sp>
    </p:spTree>
    <p:extLst>
      <p:ext uri="{BB962C8B-B14F-4D97-AF65-F5344CB8AC3E}">
        <p14:creationId xmlns:p14="http://schemas.microsoft.com/office/powerpoint/2010/main" val="2765433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88" y="-8572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en-US" dirty="0"/>
          </a:p>
        </p:txBody>
      </p:sp>
      <p:pic>
        <p:nvPicPr>
          <p:cNvPr id="4" name="Picture 3" descr="A screenshot of a computer&#10;&#10;Description automatically generated">
            <a:extLst>
              <a:ext uri="{FF2B5EF4-FFF2-40B4-BE49-F238E27FC236}">
                <a16:creationId xmlns:a16="http://schemas.microsoft.com/office/drawing/2014/main" id="{D67CB174-4724-95D1-EC92-711F13893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867406"/>
            <a:ext cx="13411200" cy="7033895"/>
          </a:xfrm>
          <a:prstGeom prst="rect">
            <a:avLst/>
          </a:prstGeom>
        </p:spPr>
      </p:pic>
      <p:sp>
        <p:nvSpPr>
          <p:cNvPr id="5" name="TextBox 4">
            <a:extLst>
              <a:ext uri="{FF2B5EF4-FFF2-40B4-BE49-F238E27FC236}">
                <a16:creationId xmlns:a16="http://schemas.microsoft.com/office/drawing/2014/main" id="{CA66106C-E91E-9FD0-68A1-55EBB965A8DB}"/>
              </a:ext>
            </a:extLst>
          </p:cNvPr>
          <p:cNvSpPr txBox="1"/>
          <p:nvPr/>
        </p:nvSpPr>
        <p:spPr>
          <a:xfrm>
            <a:off x="304800" y="185674"/>
            <a:ext cx="8153400" cy="923330"/>
          </a:xfrm>
          <a:prstGeom prst="rect">
            <a:avLst/>
          </a:prstGeom>
          <a:noFill/>
        </p:spPr>
        <p:txBody>
          <a:bodyPr wrap="square" rtlCol="0">
            <a:spAutoFit/>
          </a:bodyPr>
          <a:lstStyle/>
          <a:p>
            <a:r>
              <a:rPr lang="en-US" sz="5400" b="1" dirty="0">
                <a:solidFill>
                  <a:schemeClr val="bg1"/>
                </a:solidFill>
              </a:rPr>
              <a:t>3. Preprocessing</a:t>
            </a:r>
          </a:p>
        </p:txBody>
      </p:sp>
      <p:sp>
        <p:nvSpPr>
          <p:cNvPr id="7" name="TextBox 6">
            <a:extLst>
              <a:ext uri="{FF2B5EF4-FFF2-40B4-BE49-F238E27FC236}">
                <a16:creationId xmlns:a16="http://schemas.microsoft.com/office/drawing/2014/main" id="{C269DDAD-DBC6-C7CE-7EFC-ADA55C41E005}"/>
              </a:ext>
            </a:extLst>
          </p:cNvPr>
          <p:cNvSpPr txBox="1"/>
          <p:nvPr/>
        </p:nvSpPr>
        <p:spPr>
          <a:xfrm>
            <a:off x="990600" y="1133261"/>
            <a:ext cx="17907000" cy="1384995"/>
          </a:xfrm>
          <a:prstGeom prst="rect">
            <a:avLst/>
          </a:prstGeom>
          <a:noFill/>
        </p:spPr>
        <p:txBody>
          <a:bodyPr wrap="square" rtlCol="0">
            <a:spAutoFit/>
          </a:bodyPr>
          <a:lstStyle/>
          <a:p>
            <a:r>
              <a:rPr lang="en-US" sz="2800" b="1" dirty="0">
                <a:solidFill>
                  <a:schemeClr val="bg1"/>
                </a:solidFill>
              </a:rPr>
              <a:t>- Filling null values using KNN Imputer                                  </a:t>
            </a:r>
          </a:p>
          <a:p>
            <a:r>
              <a:rPr lang="en-US" sz="2800" b="1" dirty="0">
                <a:solidFill>
                  <a:schemeClr val="bg1"/>
                </a:solidFill>
              </a:rPr>
              <a:t>- Determining feature importance using statistics and probability  </a:t>
            </a:r>
          </a:p>
          <a:p>
            <a:r>
              <a:rPr lang="en-US" sz="2800" b="1" dirty="0">
                <a:solidFill>
                  <a:schemeClr val="bg1"/>
                </a:solidFill>
              </a:rPr>
              <a:t>- Finding outliers (are they important ? Or is it better to remove them ?)</a:t>
            </a:r>
          </a:p>
        </p:txBody>
      </p:sp>
    </p:spTree>
    <p:extLst>
      <p:ext uri="{BB962C8B-B14F-4D97-AF65-F5344CB8AC3E}">
        <p14:creationId xmlns:p14="http://schemas.microsoft.com/office/powerpoint/2010/main" val="3739633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88" y="-8572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en-US" dirty="0"/>
          </a:p>
        </p:txBody>
      </p:sp>
      <p:sp>
        <p:nvSpPr>
          <p:cNvPr id="3" name="TextBox 2">
            <a:extLst>
              <a:ext uri="{FF2B5EF4-FFF2-40B4-BE49-F238E27FC236}">
                <a16:creationId xmlns:a16="http://schemas.microsoft.com/office/drawing/2014/main" id="{A3A2810D-F404-04C6-A526-EB83A21F0768}"/>
              </a:ext>
            </a:extLst>
          </p:cNvPr>
          <p:cNvSpPr txBox="1"/>
          <p:nvPr/>
        </p:nvSpPr>
        <p:spPr>
          <a:xfrm>
            <a:off x="381000" y="266700"/>
            <a:ext cx="7627144" cy="923330"/>
          </a:xfrm>
          <a:prstGeom prst="rect">
            <a:avLst/>
          </a:prstGeom>
          <a:noFill/>
        </p:spPr>
        <p:txBody>
          <a:bodyPr wrap="square" rtlCol="0">
            <a:spAutoFit/>
          </a:bodyPr>
          <a:lstStyle/>
          <a:p>
            <a:r>
              <a:rPr lang="en-US" sz="5400" b="1" dirty="0">
                <a:solidFill>
                  <a:schemeClr val="bg1"/>
                </a:solidFill>
              </a:rPr>
              <a:t>4. Modelling</a:t>
            </a:r>
          </a:p>
        </p:txBody>
      </p:sp>
      <p:sp>
        <p:nvSpPr>
          <p:cNvPr id="4" name="TextBox 3">
            <a:extLst>
              <a:ext uri="{FF2B5EF4-FFF2-40B4-BE49-F238E27FC236}">
                <a16:creationId xmlns:a16="http://schemas.microsoft.com/office/drawing/2014/main" id="{93676EF0-B93B-A85F-26BE-86798ABFE046}"/>
              </a:ext>
            </a:extLst>
          </p:cNvPr>
          <p:cNvSpPr txBox="1"/>
          <p:nvPr/>
        </p:nvSpPr>
        <p:spPr>
          <a:xfrm>
            <a:off x="990600" y="1333500"/>
            <a:ext cx="15697200" cy="2246769"/>
          </a:xfrm>
          <a:prstGeom prst="rect">
            <a:avLst/>
          </a:prstGeom>
          <a:noFill/>
        </p:spPr>
        <p:txBody>
          <a:bodyPr wrap="square" rtlCol="0">
            <a:spAutoFit/>
          </a:bodyPr>
          <a:lstStyle/>
          <a:p>
            <a:r>
              <a:rPr lang="en-US" sz="2800" b="1" dirty="0">
                <a:solidFill>
                  <a:schemeClr val="bg1"/>
                </a:solidFill>
              </a:rPr>
              <a:t>- In any pattern recognition problem before trying the more computationally complex deep learning models, we usually do a baseline machine learning model. Since our problem is a time series forecasting problem, we thought that we could first try an ARIMA model that is a simple statistical model that determines the future value of a variable from its past values. Using the ACF and the PACF statistical tests, we can determine how many past values we should use to predict the future value.</a:t>
            </a:r>
          </a:p>
        </p:txBody>
      </p:sp>
      <p:pic>
        <p:nvPicPr>
          <p:cNvPr id="5" name="Picture 4" descr="A diagram of a diagram&#10;&#10;Description automatically generated with medium confidence">
            <a:extLst>
              <a:ext uri="{FF2B5EF4-FFF2-40B4-BE49-F238E27FC236}">
                <a16:creationId xmlns:a16="http://schemas.microsoft.com/office/drawing/2014/main" id="{F39C160A-D598-F6ED-C918-DB9A1AEBC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4133284"/>
            <a:ext cx="9409436" cy="5514975"/>
          </a:xfrm>
          <a:prstGeom prst="rect">
            <a:avLst/>
          </a:prstGeom>
        </p:spPr>
      </p:pic>
    </p:spTree>
    <p:extLst>
      <p:ext uri="{BB962C8B-B14F-4D97-AF65-F5344CB8AC3E}">
        <p14:creationId xmlns:p14="http://schemas.microsoft.com/office/powerpoint/2010/main" val="3801739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292</TotalTime>
  <Words>613</Words>
  <Application>Microsoft Office PowerPoint</Application>
  <PresentationFormat>Custom</PresentationFormat>
  <Paragraphs>46</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__Fira_Sans_50a381</vt:lpstr>
      <vt:lpstr>Eastman Alt Pack Bold</vt:lpstr>
      <vt:lpstr>Quicksand Medium</vt:lpstr>
      <vt:lpstr>Symbol</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Astronomy Presentation</dc:title>
  <dc:creator>Nour Kamaly</dc:creator>
  <cp:lastModifiedBy>نور محمد حسين محمود</cp:lastModifiedBy>
  <cp:revision>7</cp:revision>
  <dcterms:created xsi:type="dcterms:W3CDTF">2006-08-16T00:00:00Z</dcterms:created>
  <dcterms:modified xsi:type="dcterms:W3CDTF">2023-10-01T20:14:15Z</dcterms:modified>
  <dc:identifier>DAFwB2uE6H0</dc:identifier>
</cp:coreProperties>
</file>